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3" r:id="rId5"/>
    <p:sldId id="264" r:id="rId6"/>
    <p:sldId id="268" r:id="rId7"/>
    <p:sldId id="265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87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0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7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23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97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2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46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2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58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6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78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2DDC-7A9B-4F6F-835D-3B612E1F438D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4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.wikia.nocookie.net/__cb20080603223855/legostarwars/images/5/5d/Lego_brick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4579" y="687828"/>
            <a:ext cx="7772400" cy="1470025"/>
          </a:xfrm>
        </p:spPr>
        <p:txBody>
          <a:bodyPr/>
          <a:lstStyle/>
          <a:p>
            <a:r>
              <a:rPr lang="nl-NL" b="1" dirty="0" smtClean="0"/>
              <a:t>4. Leesvaardig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-4224" y="293609"/>
            <a:ext cx="3640119" cy="550912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Blz</a:t>
            </a:r>
            <a:r>
              <a:rPr lang="en-US" dirty="0" smtClean="0">
                <a:solidFill>
                  <a:schemeClr val="tx1"/>
                </a:solidFill>
              </a:rPr>
              <a:t>. 92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6470843" y="149195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4</a:t>
            </a:r>
            <a:endParaRPr lang="nl-NL" sz="7200" b="1" dirty="0"/>
          </a:p>
        </p:txBody>
      </p:sp>
      <p:pic>
        <p:nvPicPr>
          <p:cNvPr id="8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55" y="455781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475" y="645342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75" y="837461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26" y="2276872"/>
            <a:ext cx="5544636" cy="41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Tekstdoel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Tekstsoort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Tekstvorm</a:t>
            </a:r>
            <a:endParaRPr lang="nl-NL" sz="32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9522" t="17517" r="42806" b="10625"/>
          <a:stretch/>
        </p:blipFill>
        <p:spPr>
          <a:xfrm>
            <a:off x="2339752" y="764703"/>
            <a:ext cx="4176464" cy="60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0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Tekstdoel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Tekstsoort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Tekstvorm</a:t>
            </a:r>
            <a:endParaRPr lang="nl-NL" sz="32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200800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7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Tekstdoel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Tekstsoort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Tekstvorm</a:t>
            </a:r>
            <a:endParaRPr lang="nl-NL" sz="32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225928" cy="3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5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3600400" cy="543456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Tekstdoel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Tekstsoort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Tekstvorm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37427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en-US" b="1" dirty="0" err="1" smtClean="0"/>
              <a:t>Leesvaardig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Leerdoel</a:t>
            </a:r>
            <a:r>
              <a:rPr lang="en-US" dirty="0" smtClean="0"/>
              <a:t> (2f):</a:t>
            </a:r>
          </a:p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kunt</a:t>
            </a:r>
            <a:r>
              <a:rPr lang="en-US" dirty="0" smtClean="0"/>
              <a:t> de </a:t>
            </a:r>
            <a:r>
              <a:rPr lang="en-US" b="1" u="sng" dirty="0" err="1" smtClean="0"/>
              <a:t>hoofdgedachte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.</a:t>
            </a:r>
            <a:r>
              <a:rPr lang="en-US" u="sng" dirty="0" smtClean="0"/>
              <a:t>  </a:t>
            </a:r>
            <a:r>
              <a:rPr lang="en-US" dirty="0" smtClean="0"/>
              <a:t>Je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b="1" u="sng" dirty="0" err="1" smtClean="0"/>
              <a:t>tekstsoorten</a:t>
            </a:r>
            <a:r>
              <a:rPr lang="en-US" dirty="0" smtClean="0"/>
              <a:t> </a:t>
            </a:r>
            <a:r>
              <a:rPr lang="en-US" dirty="0" err="1" smtClean="0"/>
              <a:t>onderscheiden</a:t>
            </a:r>
            <a:r>
              <a:rPr lang="en-US" dirty="0" smtClean="0"/>
              <a:t>.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6417"/>
            <a:ext cx="2915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Blz</a:t>
            </a:r>
            <a:r>
              <a:rPr lang="en-US" sz="3600" dirty="0" smtClean="0"/>
              <a:t>. 92 t/m 97</a:t>
            </a:r>
            <a:endParaRPr lang="nl-NL" sz="3600" dirty="0"/>
          </a:p>
        </p:txBody>
      </p:sp>
      <p:sp>
        <p:nvSpPr>
          <p:cNvPr id="5" name="Rechthoek 4"/>
          <p:cNvSpPr/>
          <p:nvPr/>
        </p:nvSpPr>
        <p:spPr>
          <a:xfrm>
            <a:off x="460058" y="3557190"/>
            <a:ext cx="822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err="1" smtClean="0"/>
              <a:t>Wat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zijn</a:t>
            </a:r>
            <a:r>
              <a:rPr lang="en-US" sz="3200" i="1" dirty="0" smtClean="0"/>
              <a:t> </a:t>
            </a:r>
            <a:r>
              <a:rPr lang="en-US" sz="3200" i="1" u="sng" dirty="0" err="1" smtClean="0"/>
              <a:t>hoofdzaken</a:t>
            </a:r>
            <a:r>
              <a:rPr lang="en-US" sz="3200" i="1" u="sng" dirty="0" smtClean="0"/>
              <a:t> </a:t>
            </a:r>
            <a:r>
              <a:rPr lang="en-US" sz="3200" i="1" u="sng" dirty="0" err="1" smtClean="0"/>
              <a:t>en</a:t>
            </a:r>
            <a:r>
              <a:rPr lang="en-US" sz="3200" i="1" u="sng" dirty="0" smtClean="0"/>
              <a:t> </a:t>
            </a:r>
            <a:r>
              <a:rPr lang="en-US" sz="3200" i="1" u="sng" dirty="0" err="1" smtClean="0"/>
              <a:t>bijzaken</a:t>
            </a:r>
            <a:r>
              <a:rPr lang="en-US" sz="3200" i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Hoe </a:t>
            </a:r>
            <a:r>
              <a:rPr lang="en-US" sz="3200" i="1" u="sng" dirty="0" err="1" smtClean="0"/>
              <a:t>vind</a:t>
            </a:r>
            <a:r>
              <a:rPr lang="en-US" sz="3200" i="1" dirty="0" smtClean="0"/>
              <a:t> je de </a:t>
            </a:r>
            <a:r>
              <a:rPr lang="en-US" sz="3200" i="1" dirty="0" err="1" smtClean="0"/>
              <a:t>hoofdgedachte</a:t>
            </a:r>
            <a:r>
              <a:rPr lang="en-US" sz="3200" i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err="1" smtClean="0"/>
              <a:t>Welke</a:t>
            </a:r>
            <a:r>
              <a:rPr lang="en-US" sz="3200" i="1" dirty="0" smtClean="0"/>
              <a:t> </a:t>
            </a:r>
            <a:r>
              <a:rPr lang="en-US" sz="3200" i="1" u="sng" dirty="0" smtClean="0"/>
              <a:t>5 </a:t>
            </a:r>
            <a:r>
              <a:rPr lang="en-US" sz="3200" i="1" u="sng" dirty="0" err="1" smtClean="0"/>
              <a:t>tekstsoorten</a:t>
            </a:r>
            <a:r>
              <a:rPr lang="en-US" sz="3200" i="1" u="sng" dirty="0" smtClean="0"/>
              <a:t> </a:t>
            </a:r>
            <a:r>
              <a:rPr lang="en-US" sz="3200" i="1" u="sng" dirty="0" err="1" smtClean="0"/>
              <a:t>z</a:t>
            </a:r>
            <a:r>
              <a:rPr lang="en-US" sz="3200" i="1" dirty="0" err="1" smtClean="0"/>
              <a:t>ijn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er</a:t>
            </a:r>
            <a:r>
              <a:rPr lang="en-US" sz="3200" i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Hoe </a:t>
            </a:r>
            <a:r>
              <a:rPr lang="en-US" sz="3200" i="1" u="sng" dirty="0" err="1" smtClean="0"/>
              <a:t>herken</a:t>
            </a:r>
            <a:r>
              <a:rPr lang="en-US" sz="3200" i="1" dirty="0" smtClean="0"/>
              <a:t> je </a:t>
            </a:r>
            <a:r>
              <a:rPr lang="en-US" sz="3200" i="1" dirty="0" err="1" smtClean="0"/>
              <a:t>een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tekstsoort</a:t>
            </a:r>
            <a:r>
              <a:rPr lang="en-US" sz="3200" i="1" dirty="0" smtClean="0"/>
              <a:t>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9342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179512" y="260648"/>
            <a:ext cx="5829300" cy="53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>
                <a:latin typeface="+mn-lt"/>
              </a:rPr>
              <a:t>Nakijken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blz</a:t>
            </a:r>
            <a:r>
              <a:rPr lang="en-US" sz="3300" b="1" dirty="0">
                <a:latin typeface="+mn-lt"/>
              </a:rPr>
              <a:t>. </a:t>
            </a:r>
            <a:r>
              <a:rPr lang="en-US" sz="3300" b="1" dirty="0" smtClean="0">
                <a:latin typeface="+mn-lt"/>
              </a:rPr>
              <a:t>92 </a:t>
            </a:r>
            <a:endParaRPr lang="nl-NL" sz="3300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70632" y="2276872"/>
            <a:ext cx="7891530" cy="288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25" indent="-161925">
              <a:lnSpc>
                <a:spcPts val="975"/>
              </a:lnSpc>
              <a:tabLst>
                <a:tab pos="161925" algn="l"/>
                <a:tab pos="323850" algn="l"/>
              </a:tabLst>
            </a:pPr>
            <a:r>
              <a:rPr lang="nl-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Opdracht </a:t>
            </a:r>
            <a:r>
              <a:rPr lang="nl-N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endParaRPr lang="nl-NL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1925" indent="-161925">
              <a:lnSpc>
                <a:spcPts val="975"/>
              </a:lnSpc>
              <a:tabLst>
                <a:tab pos="161925" algn="l"/>
                <a:tab pos="323850" algn="l"/>
              </a:tabLst>
            </a:pPr>
            <a:endParaRPr lang="nl-NL" sz="450" dirty="0"/>
          </a:p>
          <a:p>
            <a:endParaRPr lang="nl-NL" sz="2100" dirty="0"/>
          </a:p>
          <a:p>
            <a:pPr marL="914400" lvl="1" indent="-457200">
              <a:buAutoNum type="arabicPlain"/>
            </a:pPr>
            <a:r>
              <a:rPr lang="nl-NL" sz="2400" dirty="0" smtClean="0"/>
              <a:t>Uit </a:t>
            </a:r>
            <a:r>
              <a:rPr lang="nl-NL" sz="2400" i="1" dirty="0"/>
              <a:t>De </a:t>
            </a:r>
            <a:r>
              <a:rPr lang="nl-NL" sz="2400" i="1" dirty="0" smtClean="0"/>
              <a:t>Telegraaf</a:t>
            </a:r>
            <a:r>
              <a:rPr lang="nl-NL" sz="2400" dirty="0" smtClean="0"/>
              <a:t>.</a:t>
            </a:r>
          </a:p>
          <a:p>
            <a:pPr marL="914400" lvl="1" indent="-457200">
              <a:buAutoNum type="arabicPlain"/>
            </a:pPr>
            <a:r>
              <a:rPr lang="nl-NL" sz="2400" dirty="0" smtClean="0"/>
              <a:t>C. Berichten </a:t>
            </a:r>
            <a:r>
              <a:rPr lang="nl-NL" sz="2400" dirty="0"/>
              <a:t>die in kranten staan zijn </a:t>
            </a:r>
            <a:r>
              <a:rPr lang="nl-NL" sz="2400" dirty="0" smtClean="0"/>
              <a:t>voor iedereen. </a:t>
            </a:r>
          </a:p>
          <a:p>
            <a:pPr marL="914400" lvl="1" indent="-457200">
              <a:buAutoNum type="arabicPlain"/>
            </a:pPr>
            <a:r>
              <a:rPr lang="nl-NL" sz="2400" dirty="0" smtClean="0"/>
              <a:t>A. In </a:t>
            </a:r>
            <a:r>
              <a:rPr lang="nl-NL" sz="2400" dirty="0"/>
              <a:t>een krantenbericht wordt alleen informatie </a:t>
            </a:r>
            <a:r>
              <a:rPr lang="nl-NL" sz="2400" dirty="0" smtClean="0"/>
              <a:t>verteld.</a:t>
            </a:r>
          </a:p>
          <a:p>
            <a:pPr marL="914400" lvl="1" indent="-457200">
              <a:buAutoNum type="arabicPlain"/>
            </a:pPr>
            <a:r>
              <a:rPr lang="nl-NL" sz="2400" dirty="0" smtClean="0"/>
              <a:t>C</a:t>
            </a:r>
            <a:endParaRPr lang="nl-NL" sz="2400" dirty="0"/>
          </a:p>
          <a:p>
            <a:r>
              <a:rPr lang="nl-NL" sz="2400" dirty="0"/>
              <a:t>	</a:t>
            </a:r>
          </a:p>
        </p:txBody>
      </p:sp>
      <p:sp>
        <p:nvSpPr>
          <p:cNvPr id="4" name="Rechthoek 3"/>
          <p:cNvSpPr/>
          <p:nvPr/>
        </p:nvSpPr>
        <p:spPr>
          <a:xfrm rot="21235747">
            <a:off x="5035398" y="747419"/>
            <a:ext cx="3623405" cy="214674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nl-NL" sz="2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Leertip</a:t>
            </a:r>
            <a:r>
              <a:rPr lang="nl-NL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endParaRPr lang="nl-NL" sz="27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nl-NL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 zijn bronnen? </a:t>
            </a:r>
          </a:p>
          <a:p>
            <a:pPr algn="ctr"/>
            <a:r>
              <a:rPr lang="nl-NL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Waar vind je deze?</a:t>
            </a:r>
          </a:p>
          <a:p>
            <a:pPr algn="ctr"/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is de </a:t>
            </a:r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tekstvorm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nl-NL" sz="27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nl-NL" sz="2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9315" t="10027" r="6416" b="13765"/>
          <a:stretch/>
        </p:blipFill>
        <p:spPr>
          <a:xfrm>
            <a:off x="1259632" y="1124744"/>
            <a:ext cx="6588734" cy="4392489"/>
          </a:xfrm>
          <a:prstGeom prst="rect">
            <a:avLst/>
          </a:prstGeom>
        </p:spPr>
      </p:pic>
      <p:sp>
        <p:nvSpPr>
          <p:cNvPr id="5" name="Ondertitel 3"/>
          <p:cNvSpPr txBox="1">
            <a:spLocks/>
          </p:cNvSpPr>
          <p:nvPr/>
        </p:nvSpPr>
        <p:spPr>
          <a:xfrm>
            <a:off x="-4224" y="293609"/>
            <a:ext cx="3640119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Blz</a:t>
            </a:r>
            <a:r>
              <a:rPr lang="en-US" dirty="0" smtClean="0"/>
              <a:t>. 93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95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57557" t="32484" r="4256" b="17313"/>
          <a:stretch/>
        </p:blipFill>
        <p:spPr>
          <a:xfrm>
            <a:off x="611560" y="844521"/>
            <a:ext cx="8086075" cy="5976664"/>
          </a:xfrm>
          <a:prstGeom prst="rect">
            <a:avLst/>
          </a:prstGeom>
        </p:spPr>
      </p:pic>
      <p:sp>
        <p:nvSpPr>
          <p:cNvPr id="3" name="Ondertitel 3"/>
          <p:cNvSpPr txBox="1">
            <a:spLocks/>
          </p:cNvSpPr>
          <p:nvPr/>
        </p:nvSpPr>
        <p:spPr>
          <a:xfrm>
            <a:off x="-4224" y="293609"/>
            <a:ext cx="3640119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Blz</a:t>
            </a:r>
            <a:r>
              <a:rPr lang="en-US" dirty="0" smtClean="0"/>
              <a:t>. 93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50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179512" y="14988"/>
            <a:ext cx="5829300" cy="53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>
                <a:latin typeface="+mn-lt"/>
              </a:rPr>
              <a:t>Nakijken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blz</a:t>
            </a:r>
            <a:r>
              <a:rPr lang="en-US" sz="3300" b="1" dirty="0">
                <a:latin typeface="+mn-lt"/>
              </a:rPr>
              <a:t>. </a:t>
            </a:r>
            <a:r>
              <a:rPr lang="en-US" sz="3300" b="1" dirty="0" smtClean="0">
                <a:latin typeface="+mn-lt"/>
              </a:rPr>
              <a:t>95 </a:t>
            </a:r>
            <a:endParaRPr lang="nl-NL" sz="3300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95536" y="728117"/>
            <a:ext cx="8424936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25" indent="-161925">
              <a:lnSpc>
                <a:spcPts val="975"/>
              </a:lnSpc>
              <a:tabLst>
                <a:tab pos="161925" algn="l"/>
                <a:tab pos="323850" algn="l"/>
              </a:tabLst>
            </a:pPr>
            <a:r>
              <a:rPr lang="nl-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Opdracht </a:t>
            </a:r>
            <a:r>
              <a:rPr lang="nl-N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endParaRPr lang="nl-NL" sz="2400" b="1" dirty="0"/>
          </a:p>
          <a:p>
            <a:r>
              <a:rPr lang="nl-NL" sz="2400" b="1" dirty="0" smtClean="0"/>
              <a:t>1</a:t>
            </a:r>
            <a:r>
              <a:rPr lang="nl-NL" sz="2400" dirty="0" smtClean="0"/>
              <a:t> </a:t>
            </a:r>
          </a:p>
          <a:p>
            <a:r>
              <a:rPr lang="nl-NL" sz="2400" dirty="0"/>
              <a:t>a</a:t>
            </a:r>
            <a:r>
              <a:rPr lang="nl-NL" sz="2400" dirty="0" smtClean="0"/>
              <a:t>	informeren</a:t>
            </a:r>
            <a:r>
              <a:rPr lang="nl-NL" sz="2400" dirty="0"/>
              <a:t>.</a:t>
            </a:r>
          </a:p>
          <a:p>
            <a:r>
              <a:rPr lang="nl-NL" sz="2400" dirty="0" smtClean="0"/>
              <a:t>b</a:t>
            </a:r>
            <a:r>
              <a:rPr lang="nl-NL" sz="2400" dirty="0"/>
              <a:t>	</a:t>
            </a:r>
            <a:r>
              <a:rPr lang="nl-NL" sz="2400" dirty="0" smtClean="0"/>
              <a:t>informeren</a:t>
            </a:r>
            <a:r>
              <a:rPr lang="nl-NL" sz="2400" dirty="0"/>
              <a:t>.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Het </a:t>
            </a:r>
            <a:r>
              <a:rPr lang="nl-NL" sz="2400" dirty="0"/>
              <a:t>belangrijkste doel bij een interview is </a:t>
            </a:r>
            <a:endParaRPr lang="nl-NL" sz="2400" dirty="0" smtClean="0"/>
          </a:p>
          <a:p>
            <a:r>
              <a:rPr lang="nl-NL" sz="2400" dirty="0"/>
              <a:t>	</a:t>
            </a:r>
            <a:r>
              <a:rPr lang="nl-NL" sz="2400" dirty="0" smtClean="0"/>
              <a:t>informeren</a:t>
            </a:r>
            <a:r>
              <a:rPr lang="nl-NL" sz="2400" dirty="0"/>
              <a:t>, ook als er naar </a:t>
            </a:r>
            <a:r>
              <a:rPr lang="nl-NL" sz="2400" dirty="0" smtClean="0"/>
              <a:t>een </a:t>
            </a:r>
            <a:r>
              <a:rPr lang="nl-NL" sz="2400" dirty="0"/>
              <a:t>mening wordt </a:t>
            </a:r>
            <a:r>
              <a:rPr lang="nl-NL" sz="2400" dirty="0" smtClean="0"/>
              <a:t>	gevraagd</a:t>
            </a:r>
            <a:r>
              <a:rPr lang="nl-NL" sz="2400" dirty="0"/>
              <a:t>.</a:t>
            </a:r>
          </a:p>
          <a:p>
            <a:r>
              <a:rPr lang="nl-NL" sz="2400" dirty="0" smtClean="0"/>
              <a:t>c</a:t>
            </a:r>
            <a:r>
              <a:rPr lang="nl-NL" sz="2400" dirty="0"/>
              <a:t>	</a:t>
            </a:r>
            <a:r>
              <a:rPr lang="nl-NL" sz="2400" dirty="0" smtClean="0"/>
              <a:t>vermaken</a:t>
            </a:r>
            <a:r>
              <a:rPr lang="nl-NL" sz="2400" dirty="0"/>
              <a:t>.</a:t>
            </a:r>
          </a:p>
          <a:p>
            <a:r>
              <a:rPr lang="nl-NL" sz="2400" dirty="0" smtClean="0"/>
              <a:t>d</a:t>
            </a:r>
            <a:r>
              <a:rPr lang="nl-NL" sz="2400" dirty="0"/>
              <a:t>	</a:t>
            </a:r>
            <a:r>
              <a:rPr lang="nl-NL" sz="2400" dirty="0" smtClean="0"/>
              <a:t>overhalen.</a:t>
            </a:r>
          </a:p>
          <a:p>
            <a:endParaRPr lang="nl-NL" sz="2400" dirty="0"/>
          </a:p>
          <a:p>
            <a:r>
              <a:rPr lang="nl-NL" sz="2400" b="1" dirty="0"/>
              <a:t>2</a:t>
            </a:r>
            <a:r>
              <a:rPr lang="nl-NL" sz="2400" dirty="0"/>
              <a:t>	</a:t>
            </a:r>
            <a:endParaRPr lang="nl-NL" sz="2400" dirty="0" smtClean="0"/>
          </a:p>
          <a:p>
            <a:r>
              <a:rPr lang="nl-NL" sz="2400" dirty="0" smtClean="0"/>
              <a:t>a</a:t>
            </a:r>
            <a:r>
              <a:rPr lang="nl-NL" sz="2400" dirty="0"/>
              <a:t>	</a:t>
            </a:r>
            <a:r>
              <a:rPr lang="nl-NL" sz="2400" dirty="0" smtClean="0"/>
              <a:t>informerende </a:t>
            </a:r>
            <a:r>
              <a:rPr lang="nl-NL" sz="2400" dirty="0"/>
              <a:t>tekst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b</a:t>
            </a:r>
            <a:r>
              <a:rPr lang="nl-NL" sz="2400" dirty="0"/>
              <a:t>	</a:t>
            </a:r>
            <a:r>
              <a:rPr lang="nl-NL" sz="2400" dirty="0" smtClean="0"/>
              <a:t>informerende </a:t>
            </a:r>
            <a:r>
              <a:rPr lang="nl-NL" sz="2400" dirty="0"/>
              <a:t>tekst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c</a:t>
            </a:r>
            <a:r>
              <a:rPr lang="nl-NL" sz="2400" dirty="0"/>
              <a:t>	</a:t>
            </a:r>
            <a:r>
              <a:rPr lang="nl-NL" sz="2400" dirty="0" smtClean="0"/>
              <a:t>vermakende </a:t>
            </a:r>
            <a:r>
              <a:rPr lang="nl-NL" sz="2400" dirty="0"/>
              <a:t>tekst.</a:t>
            </a:r>
          </a:p>
          <a:p>
            <a:r>
              <a:rPr lang="nl-NL" sz="2400" dirty="0" smtClean="0"/>
              <a:t>d</a:t>
            </a:r>
            <a:r>
              <a:rPr lang="nl-NL" sz="2400" dirty="0"/>
              <a:t>	</a:t>
            </a:r>
            <a:r>
              <a:rPr lang="nl-NL" sz="2400" dirty="0" smtClean="0"/>
              <a:t>activerende </a:t>
            </a:r>
            <a:r>
              <a:rPr lang="nl-NL" sz="2400" dirty="0"/>
              <a:t>tekst.</a:t>
            </a:r>
          </a:p>
        </p:txBody>
      </p:sp>
      <p:sp>
        <p:nvSpPr>
          <p:cNvPr id="4" name="Rechthoek 3"/>
          <p:cNvSpPr/>
          <p:nvPr/>
        </p:nvSpPr>
        <p:spPr>
          <a:xfrm rot="21235747">
            <a:off x="6919941" y="-776910"/>
            <a:ext cx="2027886" cy="3393237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nl-NL" sz="2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Leertip</a:t>
            </a:r>
            <a:r>
              <a:rPr lang="nl-NL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endParaRPr lang="nl-NL" sz="27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nl-NL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 is een tekstdoel?</a:t>
            </a:r>
          </a:p>
          <a:p>
            <a:pPr algn="ctr"/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is </a:t>
            </a:r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een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tekstsoort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nl-NL" sz="27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is de </a:t>
            </a:r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tekstvorm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Blz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. 93!</a:t>
            </a:r>
            <a:endParaRPr lang="nl-NL" sz="27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25096" t="21656" r="5172" b="44876"/>
          <a:stretch/>
        </p:blipFill>
        <p:spPr>
          <a:xfrm>
            <a:off x="539552" y="1484784"/>
            <a:ext cx="8272450" cy="2232248"/>
          </a:xfrm>
          <a:prstGeom prst="rect">
            <a:avLst/>
          </a:prstGeom>
        </p:spPr>
      </p:pic>
      <p:sp>
        <p:nvSpPr>
          <p:cNvPr id="3" name="Ondertitel 3"/>
          <p:cNvSpPr txBox="1">
            <a:spLocks/>
          </p:cNvSpPr>
          <p:nvPr/>
        </p:nvSpPr>
        <p:spPr>
          <a:xfrm>
            <a:off x="-4224" y="293609"/>
            <a:ext cx="3640119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Blz</a:t>
            </a:r>
            <a:r>
              <a:rPr lang="en-US" dirty="0" smtClean="0"/>
              <a:t>. 95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85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208629" y="296742"/>
            <a:ext cx="5829300" cy="53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>
                <a:latin typeface="+mn-lt"/>
              </a:rPr>
              <a:t>Nakijken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blz</a:t>
            </a:r>
            <a:r>
              <a:rPr lang="en-US" sz="3300" b="1" dirty="0">
                <a:latin typeface="+mn-lt"/>
              </a:rPr>
              <a:t>. </a:t>
            </a:r>
            <a:r>
              <a:rPr lang="en-US" sz="3300" b="1" dirty="0" smtClean="0">
                <a:latin typeface="+mn-lt"/>
              </a:rPr>
              <a:t>95 </a:t>
            </a:r>
            <a:endParaRPr lang="nl-NL" sz="3300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19064" y="1345762"/>
            <a:ext cx="8424936" cy="502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25" indent="-161925">
              <a:lnSpc>
                <a:spcPts val="975"/>
              </a:lnSpc>
              <a:tabLst>
                <a:tab pos="161925" algn="l"/>
                <a:tab pos="323850" algn="l"/>
              </a:tabLst>
            </a:pPr>
            <a:r>
              <a:rPr lang="nl-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Opdracht </a:t>
            </a:r>
            <a:r>
              <a:rPr lang="nl-N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endParaRPr lang="nl-NL" sz="2400" b="1" dirty="0"/>
          </a:p>
          <a:p>
            <a:r>
              <a:rPr lang="nl-NL" sz="2400" b="1" dirty="0"/>
              <a:t>3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a</a:t>
            </a:r>
            <a:r>
              <a:rPr lang="nl-NL" sz="2400" dirty="0"/>
              <a:t>	</a:t>
            </a:r>
            <a:r>
              <a:rPr lang="nl-NL" sz="2400" dirty="0" smtClean="0"/>
              <a:t>recept</a:t>
            </a:r>
            <a:r>
              <a:rPr lang="nl-NL" sz="2400" dirty="0"/>
              <a:t>.</a:t>
            </a:r>
          </a:p>
          <a:p>
            <a:r>
              <a:rPr lang="nl-NL" sz="2400" dirty="0" smtClean="0"/>
              <a:t>b</a:t>
            </a:r>
            <a:r>
              <a:rPr lang="nl-NL" sz="2400" dirty="0"/>
              <a:t>	</a:t>
            </a:r>
            <a:r>
              <a:rPr lang="nl-NL" sz="2400" dirty="0" smtClean="0"/>
              <a:t>interview</a:t>
            </a:r>
            <a:r>
              <a:rPr lang="nl-NL" sz="2400" dirty="0"/>
              <a:t>.</a:t>
            </a:r>
          </a:p>
          <a:p>
            <a:r>
              <a:rPr lang="nl-NL" sz="2400" dirty="0" smtClean="0"/>
              <a:t>c</a:t>
            </a:r>
            <a:r>
              <a:rPr lang="nl-NL" sz="2400" dirty="0"/>
              <a:t>	</a:t>
            </a:r>
            <a:r>
              <a:rPr lang="nl-NL" sz="2400" dirty="0" smtClean="0"/>
              <a:t>verhaal</a:t>
            </a:r>
            <a:r>
              <a:rPr lang="nl-NL" sz="2400" dirty="0"/>
              <a:t>.</a:t>
            </a:r>
          </a:p>
          <a:p>
            <a:r>
              <a:rPr lang="nl-NL" sz="2400" dirty="0" smtClean="0"/>
              <a:t>d</a:t>
            </a:r>
            <a:r>
              <a:rPr lang="nl-NL" sz="2400" dirty="0"/>
              <a:t>	</a:t>
            </a:r>
            <a:r>
              <a:rPr lang="nl-NL" sz="2400" dirty="0" smtClean="0"/>
              <a:t>reclametekst.</a:t>
            </a:r>
          </a:p>
          <a:p>
            <a:endParaRPr lang="en-US" sz="2400" dirty="0"/>
          </a:p>
          <a:p>
            <a:r>
              <a:rPr lang="nl-NL" sz="2400" b="1" dirty="0"/>
              <a:t>Opdracht 25</a:t>
            </a:r>
          </a:p>
          <a:p>
            <a:r>
              <a:rPr lang="nl-NL" sz="2400" dirty="0"/>
              <a:t>1	C</a:t>
            </a:r>
          </a:p>
          <a:p>
            <a:r>
              <a:rPr lang="nl-NL" sz="2400" dirty="0"/>
              <a:t>2	A</a:t>
            </a:r>
          </a:p>
          <a:p>
            <a:r>
              <a:rPr lang="nl-NL" sz="2400" dirty="0"/>
              <a:t>3	B</a:t>
            </a:r>
          </a:p>
          <a:p>
            <a:r>
              <a:rPr lang="nl-NL" sz="2400" dirty="0"/>
              <a:t>4	B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Rechthoek 3"/>
          <p:cNvSpPr/>
          <p:nvPr/>
        </p:nvSpPr>
        <p:spPr>
          <a:xfrm rot="21235747">
            <a:off x="4080839" y="1106600"/>
            <a:ext cx="3855944" cy="214674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nl-NL" sz="2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Leertip</a:t>
            </a:r>
            <a:r>
              <a:rPr lang="nl-NL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endParaRPr lang="nl-NL" sz="27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nl-NL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 is een tekstdoel?</a:t>
            </a:r>
          </a:p>
          <a:p>
            <a:pPr algn="ctr"/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is </a:t>
            </a:r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een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tekstsoort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nl-NL" sz="27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is de </a:t>
            </a:r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tekstvorm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Blz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. 93!</a:t>
            </a:r>
            <a:endParaRPr lang="nl-NL" sz="27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208629" y="296742"/>
            <a:ext cx="5829300" cy="53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>
                <a:latin typeface="+mn-lt"/>
              </a:rPr>
              <a:t>Nakijken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blz</a:t>
            </a:r>
            <a:r>
              <a:rPr lang="en-US" sz="3300" b="1" dirty="0">
                <a:latin typeface="+mn-lt"/>
              </a:rPr>
              <a:t>. </a:t>
            </a:r>
            <a:r>
              <a:rPr lang="en-US" sz="3300" b="1" dirty="0" smtClean="0">
                <a:latin typeface="+mn-lt"/>
              </a:rPr>
              <a:t>95 </a:t>
            </a:r>
            <a:endParaRPr lang="nl-NL" sz="3300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19064" y="134576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Opdracht 27</a:t>
            </a:r>
          </a:p>
          <a:p>
            <a:pPr marL="457200" indent="-457200">
              <a:buAutoNum type="arabicPlain"/>
            </a:pPr>
            <a:r>
              <a:rPr lang="nl-NL" sz="2400" dirty="0"/>
              <a:t>i</a:t>
            </a:r>
            <a:r>
              <a:rPr lang="nl-NL" sz="2400" dirty="0" smtClean="0"/>
              <a:t>nterview</a:t>
            </a:r>
          </a:p>
          <a:p>
            <a:pPr marL="457200" indent="-457200">
              <a:buAutoNum type="arabicPlain"/>
            </a:pPr>
            <a:r>
              <a:rPr lang="nl-NL" sz="2400" dirty="0" smtClean="0"/>
              <a:t>informatie geven</a:t>
            </a:r>
            <a:endParaRPr lang="nl-NL" sz="2400" dirty="0"/>
          </a:p>
          <a:p>
            <a:pPr marL="457200" indent="-457200">
              <a:buAutoNum type="arabicPlain" startAt="3"/>
            </a:pPr>
            <a:r>
              <a:rPr lang="nl-NL" sz="2400" dirty="0" smtClean="0"/>
              <a:t>D</a:t>
            </a:r>
            <a:endParaRPr lang="nl-NL" sz="2400" dirty="0"/>
          </a:p>
          <a:p>
            <a:pPr marL="457200" indent="-457200">
              <a:buAutoNum type="arabicPlain" startAt="3"/>
            </a:pPr>
            <a:r>
              <a:rPr lang="nl-NL" sz="2400" dirty="0" smtClean="0"/>
              <a:t>Het </a:t>
            </a:r>
            <a:r>
              <a:rPr lang="nl-NL" sz="2400" dirty="0"/>
              <a:t>beroep van </a:t>
            </a:r>
            <a:r>
              <a:rPr lang="nl-NL" sz="2400" dirty="0" smtClean="0"/>
              <a:t>reddingswerker</a:t>
            </a:r>
          </a:p>
          <a:p>
            <a:pPr marL="457200" indent="-457200">
              <a:buAutoNum type="arabicPlain" startAt="3"/>
            </a:pPr>
            <a:r>
              <a:rPr lang="nl-NL" sz="2400" dirty="0" smtClean="0"/>
              <a:t>Ik </a:t>
            </a:r>
            <a:r>
              <a:rPr lang="nl-NL" sz="2400" dirty="0"/>
              <a:t>help mensen op zee die in nood zijn </a:t>
            </a:r>
            <a:r>
              <a:rPr lang="nl-NL" sz="2400" dirty="0" smtClean="0"/>
              <a:t>geraakt.</a:t>
            </a:r>
          </a:p>
          <a:p>
            <a:pPr marL="457200" indent="-457200">
              <a:buAutoNum type="arabicPlain" startAt="3"/>
            </a:pPr>
            <a:r>
              <a:rPr lang="nl-NL" sz="2400" dirty="0" smtClean="0"/>
              <a:t>Nee</a:t>
            </a:r>
            <a:r>
              <a:rPr lang="nl-NL" sz="2400" dirty="0"/>
              <a:t>, hij was eerst visser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7    B</a:t>
            </a:r>
            <a:endParaRPr lang="nl-NL" sz="2400" dirty="0"/>
          </a:p>
          <a:p>
            <a:r>
              <a:rPr lang="nl-NL" sz="2400" dirty="0" smtClean="0"/>
              <a:t>8</a:t>
            </a:r>
            <a:r>
              <a:rPr lang="nl-NL" sz="2400" dirty="0"/>
              <a:t>  </a:t>
            </a:r>
            <a:r>
              <a:rPr lang="nl-NL" sz="2400" dirty="0" smtClean="0"/>
              <a:t>  Op </a:t>
            </a:r>
            <a:r>
              <a:rPr lang="nl-NL" sz="2400" dirty="0"/>
              <a:t>de website </a:t>
            </a:r>
            <a:r>
              <a:rPr lang="nl-NL" sz="2400" u="sng" dirty="0"/>
              <a:t>www.knrm.nl</a:t>
            </a:r>
            <a:r>
              <a:rPr lang="nl-NL" sz="2400" dirty="0" smtClean="0"/>
              <a:t>.</a:t>
            </a:r>
            <a:endParaRPr lang="nl-NL" sz="2400" dirty="0"/>
          </a:p>
          <a:p>
            <a:r>
              <a:rPr lang="nl-NL" sz="2400" dirty="0" smtClean="0"/>
              <a:t>9    Het </a:t>
            </a:r>
            <a:r>
              <a:rPr lang="nl-NL" sz="2400" dirty="0"/>
              <a:t>deelonderwerp is: vrijwilligers.</a:t>
            </a:r>
          </a:p>
          <a:p>
            <a:r>
              <a:rPr lang="nl-NL" sz="2400" dirty="0" smtClean="0"/>
              <a:t>10</a:t>
            </a:r>
            <a:r>
              <a:rPr lang="nl-NL" sz="2400" dirty="0"/>
              <a:t> </a:t>
            </a:r>
            <a:r>
              <a:rPr lang="nl-NL" sz="2400" dirty="0" smtClean="0"/>
              <a:t> Je </a:t>
            </a:r>
            <a:r>
              <a:rPr lang="nl-NL" sz="2400" dirty="0"/>
              <a:t>eigen antwoord. Heb je uitgelegd waarom je wel of geen stoer beroep zou willen uitoefenen?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698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257</Words>
  <Application>Microsoft Office PowerPoint</Application>
  <PresentationFormat>Diavoorstelling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Kantoorthema</vt:lpstr>
      <vt:lpstr>4. Leesvaardig</vt:lpstr>
      <vt:lpstr>Leesvaardig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Tekstdoel – Tekstsoort - Tekstvorm</vt:lpstr>
      <vt:lpstr>Tekstdoel – Tekstsoort - Tekstvorm</vt:lpstr>
      <vt:lpstr>Tekstdoel – Tekstsoort - Tekstvorm</vt:lpstr>
      <vt:lpstr>PowerPoint-presentatie</vt:lpstr>
    </vt:vector>
  </TitlesOfParts>
  <Company>IT-Workz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Kempen, Lotte van</dc:creator>
  <cp:lastModifiedBy>Lotte</cp:lastModifiedBy>
  <cp:revision>18</cp:revision>
  <dcterms:created xsi:type="dcterms:W3CDTF">2014-08-29T07:28:52Z</dcterms:created>
  <dcterms:modified xsi:type="dcterms:W3CDTF">2015-01-16T22:18:35Z</dcterms:modified>
</cp:coreProperties>
</file>